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y="5143500" cx="9144000"/>
  <p:notesSz cx="6858000" cy="9144000"/>
  <p:embeddedFontLst>
    <p:embeddedFont>
      <p:font typeface="Barlow ExtraLight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Hepta Slab Medium"/>
      <p:regular r:id="rId83"/>
      <p:bold r:id="rId84"/>
    </p:embeddedFont>
    <p:embeddedFont>
      <p:font typeface="Hepta Slab Light"/>
      <p:regular r:id="rId85"/>
      <p:bold r:id="rId86"/>
    </p:embeddedFont>
    <p:embeddedFont>
      <p:font typeface="Hepta Slab"/>
      <p:regular r:id="rId87"/>
      <p:bold r:id="rId88"/>
    </p:embeddedFont>
    <p:embeddedFont>
      <p:font typeface="Barlow Medium"/>
      <p:regular r:id="rId89"/>
      <p:bold r:id="rId90"/>
      <p:italic r:id="rId91"/>
      <p:boldItalic r:id="rId92"/>
    </p:embeddedFont>
    <p:embeddedFont>
      <p:font typeface="Roboto Mono"/>
      <p:regular r:id="rId93"/>
      <p:bold r:id="rId94"/>
      <p:italic r:id="rId95"/>
      <p:boldItalic r:id="rId96"/>
    </p:embeddedFont>
    <p:embeddedFont>
      <p:font typeface="Barlow Light"/>
      <p:regular r:id="rId97"/>
      <p:bold r:id="rId98"/>
      <p:italic r:id="rId99"/>
      <p:boldItalic r:id="rId100"/>
    </p:embeddedFont>
    <p:embeddedFont>
      <p:font typeface="Barlow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2" name="my sapc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4" Type="http://schemas.openxmlformats.org/officeDocument/2006/relationships/font" Target="fonts/Barlow-bold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Barlow-italic.fntdata"/><Relationship Id="rId102" Type="http://schemas.openxmlformats.org/officeDocument/2006/relationships/font" Target="fonts/Barlow-bold.fntdata"/><Relationship Id="rId101" Type="http://schemas.openxmlformats.org/officeDocument/2006/relationships/font" Target="fonts/Barlow-regular.fntdata"/><Relationship Id="rId100" Type="http://schemas.openxmlformats.org/officeDocument/2006/relationships/font" Target="fonts/BarlowLight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Mono-italic.fntdata"/><Relationship Id="rId94" Type="http://schemas.openxmlformats.org/officeDocument/2006/relationships/font" Target="fonts/RobotoMono-bold.fntdata"/><Relationship Id="rId97" Type="http://schemas.openxmlformats.org/officeDocument/2006/relationships/font" Target="fonts/BarlowLight-regular.fntdata"/><Relationship Id="rId96" Type="http://schemas.openxmlformats.org/officeDocument/2006/relationships/font" Target="fonts/RobotoMono-boldItalic.fntdata"/><Relationship Id="rId11" Type="http://schemas.openxmlformats.org/officeDocument/2006/relationships/slide" Target="slides/slide4.xml"/><Relationship Id="rId99" Type="http://schemas.openxmlformats.org/officeDocument/2006/relationships/font" Target="fonts/BarlowLight-italic.fntdata"/><Relationship Id="rId10" Type="http://schemas.openxmlformats.org/officeDocument/2006/relationships/slide" Target="slides/slide3.xml"/><Relationship Id="rId98" Type="http://schemas.openxmlformats.org/officeDocument/2006/relationships/font" Target="fonts/BarlowLight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BarlowMedium-italic.fntdata"/><Relationship Id="rId90" Type="http://schemas.openxmlformats.org/officeDocument/2006/relationships/font" Target="fonts/BarlowMedium-bold.fntdata"/><Relationship Id="rId93" Type="http://schemas.openxmlformats.org/officeDocument/2006/relationships/font" Target="fonts/RobotoMono-regular.fntdata"/><Relationship Id="rId92" Type="http://schemas.openxmlformats.org/officeDocument/2006/relationships/font" Target="fonts/BarlowMedium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HeptaSlabMedium-bold.fntdata"/><Relationship Id="rId83" Type="http://schemas.openxmlformats.org/officeDocument/2006/relationships/font" Target="fonts/HeptaSlabMedium-regular.fntdata"/><Relationship Id="rId86" Type="http://schemas.openxmlformats.org/officeDocument/2006/relationships/font" Target="fonts/HeptaSlabLight-bold.fntdata"/><Relationship Id="rId85" Type="http://schemas.openxmlformats.org/officeDocument/2006/relationships/font" Target="fonts/HeptaSlabLight-regular.fntdata"/><Relationship Id="rId88" Type="http://schemas.openxmlformats.org/officeDocument/2006/relationships/font" Target="fonts/HeptaSlab-bold.fntdata"/><Relationship Id="rId87" Type="http://schemas.openxmlformats.org/officeDocument/2006/relationships/font" Target="fonts/HeptaSlab-regular.fntdata"/><Relationship Id="rId89" Type="http://schemas.openxmlformats.org/officeDocument/2006/relationships/font" Target="fonts/BarlowMedium-regular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font" Target="fonts/BarlowExtraLight-regular.fntdata"/><Relationship Id="rId74" Type="http://schemas.openxmlformats.org/officeDocument/2006/relationships/slide" Target="slides/slide67.xml"/><Relationship Id="rId77" Type="http://schemas.openxmlformats.org/officeDocument/2006/relationships/font" Target="fonts/BarlowExtraLight-italic.fntdata"/><Relationship Id="rId76" Type="http://schemas.openxmlformats.org/officeDocument/2006/relationships/font" Target="fonts/BarlowExtraLight-bold.fntdata"/><Relationship Id="rId79" Type="http://schemas.openxmlformats.org/officeDocument/2006/relationships/font" Target="fonts/Roboto-regular.fntdata"/><Relationship Id="rId78" Type="http://schemas.openxmlformats.org/officeDocument/2006/relationships/font" Target="fonts/BarlowExtraLight-bold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23T13:03:35.601">
    <p:pos x="0" y="0"/>
    <p:text>normalise function is used to remove the space between elements and identify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5-05-28T07:50:41.828">
    <p:pos x="0" y="0"/>
    <p:text>need single element we use tagname /a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5-05-28T07:54:11.408">
    <p:pos x="6000" y="0"/>
    <p:text>shortcut of above slide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5-05-28T07:57:45.247">
    <p:pos x="0" y="0"/>
    <p:text>desendent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5-28T05:11:30.675">
    <p:pos x="0" y="0"/>
    <p:text>following sibbling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5-28T05:18:04.295">
    <p:pos x="0" y="0"/>
    <p:text>preceding sibbling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5-28T05:26:15.521">
    <p:pos x="0" y="0"/>
    <p:text>child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5-28T05:35:31.179">
    <p:pos x="0" y="0"/>
    <p:text>ansister or self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05-28T05:38:31.186">
    <p:pos x="0" y="0"/>
    <p:text>descendant td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05-28T05:39:44.795">
    <p:pos x="62" y="0"/>
    <p:text>decendent or self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05-28T07:34:43.120">
    <p:pos x="0" y="0"/>
    <p:text>text() replace with . shortcut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05-28T07:49:39.557">
    <p:pos x="62" y="0"/>
    <p:text>while using the * identifying the all the element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b16e9a74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b16e9a74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b16e9a74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b16e9a74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b16e9a74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b16e9a74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b16e9a7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b16e9a7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b16e9a74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b16e9a74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b16e9a74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b16e9a74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b16e9a74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b16e9a74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b16e9a74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5b16e9a74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b16e9a746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b16e9a74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b16e9a74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b16e9a74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b16e9a746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b16e9a74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dbf64be1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dbf64be1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b16e9a74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b16e9a74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b16e9a74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b16e9a74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b16e9a746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b16e9a746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5b16e9a74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5b16e9a74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b16e9a746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5b16e9a746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b16e9a746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b16e9a746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b16e9a74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5b16e9a74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b16e9a746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5b16e9a746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b16e9a746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b16e9a746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b16e9a746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5b16e9a746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dbf64be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5dbf64be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5dbf64be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5dbf64be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e03e408b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5e03e408b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dbf64be1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5dbf64be1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dbf64be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5dbf64be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5dbf64be1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5dbf64be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dbf64be1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5dbf64be1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dbf64be1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5dbf64be1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dbf64be1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dbf64be1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dbf64be1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5dbf64be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a560f41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a560f41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dbf64be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dbf64be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dbf64be1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5dbf64be1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e03e408b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e03e408b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5e03e408b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5e03e408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e03e408b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e03e408b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5e03e408b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5e03e408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5e03e408b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5e03e408b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e03e408b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e03e408b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5e03e408b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5e03e408b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5e03e408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5e03e408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b16e9a7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b16e9a7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5e03e408b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5e03e408b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e03e408b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e03e408b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e03e408b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5e03e408b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5e03e408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5e03e408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5e03e408b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5e03e408b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5e03e408b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5e03e408b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03e408b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03e408b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5e03e408b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5e03e408b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5e03e408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5e03e408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5e03e408b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5e03e408b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b16e9a7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b16e9a7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5e03e408b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5e03e408b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5e03e408b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5e03e408b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03e408b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03e408b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e03e408b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e03e408b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e03e408b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e03e408b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5e03e408b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5e03e408b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5e03e408b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5e03e408b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5e03e408b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5e03e408b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b16e9a74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b16e9a7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b16e9a7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b16e9a7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b16e9a7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b16e9a7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4.xml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5.xml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6.xml"/><Relationship Id="rId4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7.xml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8.xml"/><Relationship Id="rId4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comments" Target="../comments/comment9.xml"/><Relationship Id="rId4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comments" Target="../comments/comment10.xml"/><Relationship Id="rId4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comments" Target="../comments/comment11.xml"/><Relationship Id="rId4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comments" Target="../comments/comment12.xml"/><Relationship Id="rId4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642775" y="1762075"/>
            <a:ext cx="7749300" cy="16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pta Slab"/>
                <a:ea typeface="Hepta Slab"/>
                <a:cs typeface="Hepta Slab"/>
                <a:sym typeface="Hepta Slab"/>
              </a:rPr>
              <a:t>Dynamic XPATH</a:t>
            </a:r>
            <a:endParaRPr b="1"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b="1" lang="en" sz="3355"/>
              <a:t>       Operators examples</a:t>
            </a:r>
            <a:endParaRPr b="1" sz="3355"/>
          </a:p>
        </p:txBody>
      </p:sp>
      <p:sp>
        <p:nvSpPr>
          <p:cNvPr id="431" name="Google Shape;431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.//input[@maxlength==10] ……………….(text/numeric)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.//input[@maxlength!=10] ………………..(text/numeric)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//input[@maxlength&lt;10] ………………….(only numeric)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//input[@maxlength&gt;10] ………………….(only numeric)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//input[@maxlength&lt;=10].........................(only numeric)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//input[@maxlength&gt;=10].........................(only numeric)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69" title="P22 - XPath Full Course in తెలుగు _ Selenium _ తెలుగు _ 1-13-42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275" y="0"/>
            <a:ext cx="9618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70" title="P22 - XPath Full Course in తెలుగు _ Selenium _ తెలుగు _ 1-14-29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0" y="0"/>
            <a:ext cx="8607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71" title="P22 - XPath Full Course in తెలుగు _ Selenium _ తెలుగు _ 1-16-46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72" title="P22 - XPath Full Course in తెలుగు _ Selenium _ తెలుగు _ 1-17-19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0"/>
            <a:ext cx="9050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73" title="P22 - XPath Full Course in తెలుగు _ Selenium _ తెలుగు _ 1-23-33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74" title="P22 - XPath Full Course in తెలుగు _ Selenium _ తెలుగు _ 1-36-7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7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(//table[@name='BookTable']/tbody/tr</a:t>
            </a:r>
            <a:r>
              <a:rPr lang="en"/>
              <a:t>/td)[5]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above xpath indicates the we dive into table and read data inside the cell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76" title="P22 - XPath Full Course in తెలుగు _ Selenium _ తెలుగు _ 1-38-7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77" title="P22 - XPath Full Course in తెలుగు _ Selenium _ తెలుగు _ 1-38-45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60" title="P22 - XPath Full Course in తెలుగు _ Selenium _ తెలుగు _ 2-10-14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78" title="P22 - XPath Full Course in తెలుగు _ Selenium _ తెలుగు _ 1-44-39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79" title="P22 - XPath Full Course in తెలుగు _ Selenium _ తెలుగు _ 1-45-39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6" y="0"/>
            <a:ext cx="8243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80" title="P22 - XPath Full Course in తెలుగు _ Selenium _ తెలుగు _ 1-50-21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6" y="0"/>
            <a:ext cx="8243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81" title="P22 - XPath Full Course in తెలుగు _ Selenium _ తెలుగు _ 1-52-26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6" y="0"/>
            <a:ext cx="8243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82" title="P22 - XPath Full Course in తెలుగు _ Selenium _ తెలుగు _ 1-52-19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83" title="P22 - XPath Full Course in తెలుగు _ Selenium _ తెలుగు _ 1-59-54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4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3"/>
          <p:cNvSpPr txBox="1"/>
          <p:nvPr/>
        </p:nvSpPr>
        <p:spPr>
          <a:xfrm>
            <a:off x="5179975" y="448175"/>
            <a:ext cx="36522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normalise function is used to remove the space between elements and identify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It will remove the staring and  ending </a:t>
            </a: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space</a:t>
            </a: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will remove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84" title="P22 - XPath Full Course in తెలుగు _ Selenium _ తెలుగు _ 2-0-43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6" y="0"/>
            <a:ext cx="8243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85" title="P22 - XPath Full Course in తెలుగు _ Selenium _ తెలుగు _ 2-4-27 screenshot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86" title="P22 - XPath Full Course in తెలుగు _ Selenium _ తెలుగు _ 2-6-4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87" title="P22 - XPath Full Course in తెలుగు _ Selenium _ తెలుగు _ 2-7-11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1" title="P22 - XPath Full Course in తెలుగు _ Selenium _ తెలుగు _ 25-3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0"/>
            <a:ext cx="9198724" cy="54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88" title="P22 - XPath Full Course in తెలుగు _ Selenium _ తెలుగు _ 2-10-7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89" title="P22 - XPath Full Course in తెలుగు _ Selenium _ తెలుగు _ 2-15-49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90" title="P22 - XPath Full Course in తెలుగు _ Selenium _ తెలుగు _ 2-37-59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91" title="P22 - XPath Full Course in తెలుగు _ Selenium _ తెలుగు _ 2-25-5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92" title="P22 - XPath Full Course in తెలుగు _ Selenium _ తెలుగు _ 2-28-38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93" title="P22 - XPath Full Course in తెలుగు _ Selenium _ తెలుగు _ 2-31-4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94" title="P22 - XPath Full Course in తెలుగు _ Selenium _ తెలుగు _ 2-32-13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95" title="P22 - XPath Full Course in తెలుగు _ Selenium _ తెలుగు _ 2-34-26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96" title="P22 - XPath Full Course in తెలుగు _ Selenium _ తెలుగు _ 2-35-26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571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97" title="P22 - XPath Full Course in తెలుగు _ Selenium _ తెలుగు _ 2-36-4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lang="en">
                <a:solidFill>
                  <a:schemeClr val="accent6"/>
                </a:solidFill>
              </a:rPr>
              <a:t>     </a:t>
            </a:r>
            <a:r>
              <a:rPr b="1" lang="en">
                <a:solidFill>
                  <a:schemeClr val="accent6"/>
                </a:solidFill>
              </a:rPr>
              <a:t>  </a:t>
            </a:r>
            <a:r>
              <a:rPr b="1" lang="en">
                <a:solidFill>
                  <a:srgbClr val="5B0F00"/>
                </a:solidFill>
              </a:rPr>
              <a:t>DYNAMIC </a:t>
            </a:r>
            <a:r>
              <a:rPr b="1" lang="en">
                <a:solidFill>
                  <a:srgbClr val="5B0F00"/>
                </a:solidFill>
              </a:rPr>
              <a:t>XPATH</a:t>
            </a:r>
            <a:r>
              <a:rPr b="1" lang="en">
                <a:solidFill>
                  <a:srgbClr val="5B0F00"/>
                </a:solidFill>
              </a:rPr>
              <a:t> </a:t>
            </a:r>
            <a:endParaRPr b="1">
              <a:solidFill>
                <a:srgbClr val="5B0F00"/>
              </a:solidFill>
            </a:endParaRPr>
          </a:p>
        </p:txBody>
      </p:sp>
      <p:sp>
        <p:nvSpPr>
          <p:cNvPr id="391" name="Google Shape;391;p62"/>
          <p:cNvSpPr txBox="1"/>
          <p:nvPr>
            <p:ph idx="1" type="body"/>
          </p:nvPr>
        </p:nvSpPr>
        <p:spPr>
          <a:xfrm>
            <a:off x="0" y="1017725"/>
            <a:ext cx="9144000" cy="4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>
                <a:solidFill>
                  <a:schemeClr val="dk1"/>
                </a:solidFill>
              </a:rPr>
              <a:t>Absolute xpath start with single slash </a:t>
            </a:r>
            <a:endParaRPr b="1">
              <a:solidFill>
                <a:schemeClr val="dk1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>
                <a:solidFill>
                  <a:schemeClr val="dk1"/>
                </a:solidFill>
              </a:rPr>
              <a:t>Relative xpath start with double slash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  </a:t>
            </a:r>
            <a:r>
              <a:rPr b="1" lang="en" sz="3654">
                <a:solidFill>
                  <a:schemeClr val="dk1"/>
                </a:solidFill>
              </a:rPr>
              <a:t>              </a:t>
            </a:r>
            <a:r>
              <a:rPr b="1" lang="en" sz="3654">
                <a:solidFill>
                  <a:srgbClr val="FF9900"/>
                </a:solidFill>
              </a:rPr>
              <a:t>          Absolute XPath</a:t>
            </a:r>
            <a:endParaRPr b="1" sz="3654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68">
                <a:solidFill>
                  <a:srgbClr val="FF9900"/>
                </a:solidFill>
              </a:rPr>
              <a:t>Syntax:</a:t>
            </a:r>
            <a:r>
              <a:rPr b="1" lang="en" sz="3268">
                <a:solidFill>
                  <a:schemeClr val="dk1"/>
                </a:solidFill>
              </a:rPr>
              <a:t>/html/body/div[1]/form/input[1]</a:t>
            </a:r>
            <a:endParaRPr b="1" sz="326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768">
                <a:solidFill>
                  <a:schemeClr val="dk1"/>
                </a:solidFill>
              </a:rPr>
              <a:t>Characteristics:</a:t>
            </a:r>
            <a:endParaRPr b="1" sz="2768">
              <a:solidFill>
                <a:schemeClr val="dk1"/>
              </a:solidFill>
            </a:endParaRPr>
          </a:p>
          <a:p>
            <a:pPr indent="-306084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568">
                <a:solidFill>
                  <a:schemeClr val="dk1"/>
                </a:solidFill>
              </a:rPr>
              <a:t>Starts from the </a:t>
            </a:r>
            <a:r>
              <a:rPr b="1" lang="en" sz="2568">
                <a:solidFill>
                  <a:schemeClr val="dk1"/>
                </a:solidFill>
              </a:rPr>
              <a:t>root node</a:t>
            </a:r>
            <a:r>
              <a:rPr lang="en" sz="2568">
                <a:solidFill>
                  <a:schemeClr val="dk1"/>
                </a:solidFill>
              </a:rPr>
              <a:t> (</a:t>
            </a:r>
            <a:r>
              <a:rPr lang="en" sz="2568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/html</a:t>
            </a:r>
            <a:r>
              <a:rPr lang="en" sz="2568">
                <a:solidFill>
                  <a:schemeClr val="dk1"/>
                </a:solidFill>
              </a:rPr>
              <a:t>) and follows the full path to the element.</a:t>
            </a:r>
            <a:br>
              <a:rPr lang="en" sz="2568">
                <a:solidFill>
                  <a:schemeClr val="dk1"/>
                </a:solidFill>
              </a:rPr>
            </a:br>
            <a:endParaRPr sz="2568">
              <a:solidFill>
                <a:schemeClr val="dk1"/>
              </a:solidFill>
            </a:endParaRPr>
          </a:p>
          <a:p>
            <a:pPr indent="-30608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568">
                <a:solidFill>
                  <a:schemeClr val="dk1"/>
                </a:solidFill>
              </a:rPr>
              <a:t>Uses </a:t>
            </a:r>
            <a:r>
              <a:rPr b="1" lang="en" sz="2568">
                <a:solidFill>
                  <a:schemeClr val="dk1"/>
                </a:solidFill>
              </a:rPr>
              <a:t>single forward slash (</a:t>
            </a:r>
            <a:r>
              <a:rPr b="1" lang="en" sz="2568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2568">
                <a:solidFill>
                  <a:schemeClr val="dk1"/>
                </a:solidFill>
              </a:rPr>
              <a:t>)</a:t>
            </a:r>
            <a:r>
              <a:rPr lang="en" sz="2568">
                <a:solidFill>
                  <a:schemeClr val="dk1"/>
                </a:solidFill>
              </a:rPr>
              <a:t> to denote hierarchy.</a:t>
            </a:r>
            <a:br>
              <a:rPr lang="en" sz="2568">
                <a:solidFill>
                  <a:schemeClr val="dk1"/>
                </a:solidFill>
              </a:rPr>
            </a:br>
            <a:endParaRPr sz="2568">
              <a:solidFill>
                <a:schemeClr val="dk1"/>
              </a:solidFill>
            </a:endParaRPr>
          </a:p>
          <a:p>
            <a:pPr indent="-30608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568">
                <a:solidFill>
                  <a:schemeClr val="dk1"/>
                </a:solidFill>
              </a:rPr>
              <a:t>Fragile</a:t>
            </a:r>
            <a:r>
              <a:rPr lang="en" sz="2568">
                <a:solidFill>
                  <a:schemeClr val="dk1"/>
                </a:solidFill>
              </a:rPr>
              <a:t>: If any structure in the HTML changes, it will break.</a:t>
            </a:r>
            <a:endParaRPr sz="256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1886"/>
              <a:buFont typeface="Arial"/>
              <a:buNone/>
            </a:pPr>
            <a:r>
              <a:t/>
            </a:r>
            <a:endParaRPr b="1" sz="212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1886"/>
              <a:buFont typeface="Arial"/>
              <a:buNone/>
            </a:pPr>
            <a:r>
              <a:rPr b="1" lang="en" sz="2120">
                <a:solidFill>
                  <a:schemeClr val="dk1"/>
                </a:solidFill>
              </a:rPr>
              <a:t>driver.find_element(By.XPATH, "/html/body/div[1]/form/input[1]")</a:t>
            </a:r>
            <a:endParaRPr b="1" sz="21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98" title="P22 - XPath Full Course in తెలుగు _ Selenium _ తెలుగు _ 2-37-12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99" title="P22 - XPath Full Course in తెలుగు _ Selenium _ తెలుగు _ 2-37-26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25" y="0"/>
            <a:ext cx="9044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100" title="P22 - XPath Full Course in తెలుగు _ Selenium _ తెలుగు _ 2-39-5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101" title="P22 - XPath Full Course in తెలుగు _ Selenium _ తెలుగు _ 2-40-55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102" title="P22 - XPath Full Course in తెలుగు _ Selenium _ తెలుగు _ 2-42-1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6" y="0"/>
            <a:ext cx="8243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103" title="P22 - XPath Full Course in తెలుగు _ Selenium _ తెలుగు _ 2-42-17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6" y="0"/>
            <a:ext cx="8243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104" title="P22 - XPath Full Course in తెలుగు _ Selenium _ తెలుగు _ 2-42-36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4" title="P22 - XPath Full Course in తెలుగు _ Selenium _ తెలుగు _ 2-43-6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105" title="P22 - XPath Full Course in తెలుగు _ Selenium _ తెలుగు _ 2-43-21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27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106" title="P22 - XPath Full Course in తెలుగు _ Selenium _ తెలుగు _ 2-48-6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291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107" title="P22 - XPath Full Course in తెలుగు _ Selenium _ తెలుగు _ 2-48-34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     </a:t>
            </a:r>
            <a:r>
              <a:rPr b="1" lang="en">
                <a:solidFill>
                  <a:srgbClr val="000000"/>
                </a:solidFill>
              </a:rPr>
              <a:t>   Relative XPath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179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Relative XPath</a:t>
            </a:r>
            <a:r>
              <a:rPr lang="en"/>
              <a:t>:/</a:t>
            </a:r>
            <a:r>
              <a:rPr lang="en">
                <a:solidFill>
                  <a:srgbClr val="1155CC"/>
                </a:solidFill>
              </a:rPr>
              <a:t>/tagname[@attribute='value']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                                         </a:t>
            </a:r>
            <a:r>
              <a:rPr b="1" lang="en" u="sng">
                <a:solidFill>
                  <a:schemeClr val="accent2"/>
                </a:solidFill>
              </a:rPr>
              <a:t> Characteristics:</a:t>
            </a:r>
            <a:endParaRPr b="1" u="sng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Start</a:t>
            </a:r>
            <a:r>
              <a:rPr lang="en" sz="1900">
                <a:solidFill>
                  <a:schemeClr val="dk1"/>
                </a:solidFill>
              </a:rPr>
              <a:t>s</a:t>
            </a:r>
            <a:r>
              <a:rPr lang="en" sz="1900">
                <a:solidFill>
                  <a:schemeClr val="dk1"/>
                </a:solidFill>
              </a:rPr>
              <a:t> with </a:t>
            </a:r>
            <a:r>
              <a:rPr b="1" lang="en" sz="1900">
                <a:solidFill>
                  <a:schemeClr val="dk1"/>
                </a:solidFill>
              </a:rPr>
              <a:t>double slash (</a:t>
            </a:r>
            <a:r>
              <a:rPr b="1" lang="en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b="1" lang="en" sz="1900">
                <a:solidFill>
                  <a:schemeClr val="dk1"/>
                </a:solidFill>
              </a:rPr>
              <a:t>)</a:t>
            </a:r>
            <a:r>
              <a:rPr lang="en" sz="1900">
                <a:solidFill>
                  <a:schemeClr val="dk1"/>
                </a:solidFill>
              </a:rPr>
              <a:t> which can search </a:t>
            </a:r>
            <a:r>
              <a:rPr b="1" lang="en" sz="1900">
                <a:solidFill>
                  <a:schemeClr val="dk1"/>
                </a:solidFill>
              </a:rPr>
              <a:t>anywhere</a:t>
            </a:r>
            <a:r>
              <a:rPr lang="en" sz="1900">
                <a:solidFill>
                  <a:schemeClr val="dk1"/>
                </a:solidFill>
              </a:rPr>
              <a:t> in the DOM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More flexible and reliable</a:t>
            </a:r>
            <a:r>
              <a:rPr lang="en" sz="1900">
                <a:solidFill>
                  <a:schemeClr val="dk1"/>
                </a:solidFill>
              </a:rPr>
              <a:t> than absolute XPath.</a:t>
            </a:r>
            <a:br>
              <a:rPr lang="en" sz="1900">
                <a:solidFill>
                  <a:schemeClr val="dk1"/>
                </a:solidFill>
              </a:rPr>
            </a:br>
            <a:r>
              <a:rPr lang="en" sz="1900">
                <a:solidFill>
                  <a:schemeClr val="dk1"/>
                </a:solidFill>
              </a:rPr>
              <a:t>Allows use of functions like </a:t>
            </a:r>
            <a:r>
              <a:rPr lang="en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contains()</a:t>
            </a:r>
            <a:r>
              <a:rPr lang="en" sz="1900">
                <a:solidFill>
                  <a:schemeClr val="dk1"/>
                </a:solidFill>
              </a:rPr>
              <a:t>, </a:t>
            </a:r>
            <a:r>
              <a:rPr lang="en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starts-with()</a:t>
            </a:r>
            <a:r>
              <a:rPr lang="en" sz="1900">
                <a:solidFill>
                  <a:schemeClr val="dk1"/>
                </a:solidFill>
              </a:rPr>
              <a:t>, </a:t>
            </a:r>
            <a:r>
              <a:rPr lang="en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text()</a:t>
            </a:r>
            <a:r>
              <a:rPr lang="en" sz="1900">
                <a:solidFill>
                  <a:schemeClr val="dk1"/>
                </a:solidFill>
              </a:rPr>
              <a:t>, etc.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108" title="P22 - XPath Full Course in తెలుగు _ Selenium _ తెలుగు _ 2-48-37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109" title="P22 - XPath Full Course in తెలుగు _ Selenium _ తెలుగు _ 2-49-48 screenshot.png"/>
          <p:cNvPicPr preferRelativeResize="0"/>
          <p:nvPr/>
        </p:nvPicPr>
        <p:blipFill rotWithShape="1">
          <a:blip r:embed="rId3">
            <a:alphaModFix/>
          </a:blip>
          <a:srcRect b="0" l="0" r="3409" t="-1750"/>
          <a:stretch/>
        </p:blipFill>
        <p:spPr>
          <a:xfrm>
            <a:off x="0" y="0"/>
            <a:ext cx="8832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110" title="P22 - XPath Full Course in తెలుగు _ Selenium _ తెలుగు _ 2-51-6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6" y="0"/>
            <a:ext cx="8243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111" title="P22 - XPath Full Course in తెలుగు _ Selenium _ తెలుగు _ 2-51-36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25" y="0"/>
            <a:ext cx="9044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112" title="P22 - XPath Full Course in తెలుగు _ Selenium _ తెలుగు _ 2-51-46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113" title="P22 - XPath Full Course in తెలుగు _ Selenium _ తెలుగు _ 2-52-4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93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114" title="P22 - XPath Full Course in తెలుగు _ Selenium _ తెలుగు _ 2-53-3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6" y="0"/>
            <a:ext cx="8243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115" title="P22 - XPath Full Course in తెలుగు _ Selenium _ తెలుగు _ 2-53-36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56" y="0"/>
            <a:ext cx="8243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116" title="P22 - XPath Full Course in తెలుగు _ Selenium _ తెలుగు _ 2-54-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117" title="P22 - XPath Full Course in తెలుగు _ Selenium _ తెలుగు _ 2-54-53 screensh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64" title="Screenshot 2025-05-20 1215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5" y="118250"/>
            <a:ext cx="8802225" cy="49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118" title="P22 - XPath Full Course in తెలుగు _ Selenium _ తెలుగు _ 2-55-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119" title="P22 - XPath Full Course in తెలుగు _ Selenium _ తెలుగు _ 2-55-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93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120" title="P22 - XPath Full Course in తెలుగు _ Selenium _ తెలుగు _ 2-58-50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         </a:t>
            </a:r>
            <a:r>
              <a:rPr b="1" lang="en"/>
              <a:t>Xpath</a:t>
            </a:r>
            <a:r>
              <a:rPr b="1" lang="en"/>
              <a:t> using attributes</a:t>
            </a:r>
            <a:endParaRPr b="1"/>
          </a:p>
        </p:txBody>
      </p:sp>
      <p:sp>
        <p:nvSpPr>
          <p:cNvPr id="410" name="Google Shape;41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11" name="Google Shape;411;p65" title="P22 - XPath Full Course in తెలుగు _ Selenium _ తెలుగు _ 35-34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66" title="P22 - XPath Full Course in తెలుగు _ Selenium _ తెలుగు _ 38-9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67" title="P22 - XPath Full Course in తెలుగు _ Selenium _ తెలుగు _ 53-4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675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